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10"/>
  </p:normalViewPr>
  <p:slideViewPr>
    <p:cSldViewPr snapToGrid="0" snapToObjects="1">
      <p:cViewPr varScale="1">
        <p:scale>
          <a:sx n="104" d="100"/>
          <a:sy n="104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9382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CEF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b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16002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200" dirty="0">
                <a:solidFill>
                  <a:srgbClr val="E867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GOLDEN OFFERING FOR TENNESSEE MISSIONS</a:t>
            </a:r>
            <a:endParaRPr lang="en-US" sz="1300" dirty="0"/>
          </a:p>
        </p:txBody>
      </p:sp>
      <p:sp>
        <p:nvSpPr>
          <p:cNvPr id="4" name="Text 1"/>
          <p:cNvSpPr/>
          <p:nvPr/>
        </p:nvSpPr>
        <p:spPr>
          <a:xfrm>
            <a:off x="548640" y="1965960"/>
            <a:ext cx="7772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600" b="1" dirty="0">
                <a:solidFill>
                  <a:srgbClr val="1B35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Standing Firm Together</a:t>
            </a:r>
            <a:endParaRPr lang="en-US" sz="4600" dirty="0"/>
          </a:p>
        </p:txBody>
      </p:sp>
      <p:sp>
        <p:nvSpPr>
          <p:cNvPr id="5" name="Text 2"/>
          <p:cNvSpPr/>
          <p:nvPr/>
        </p:nvSpPr>
        <p:spPr>
          <a:xfrm>
            <a:off x="548640" y="324612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rgbClr val="5C8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Pray, Give, and Go for Tennessee Missions</a:t>
            </a:r>
            <a:endParaRPr lang="en-US" sz="3200" dirty="0"/>
          </a:p>
        </p:txBody>
      </p:sp>
      <p:sp>
        <p:nvSpPr>
          <p:cNvPr id="6" name="Shape 3"/>
          <p:cNvSpPr/>
          <p:nvPr/>
        </p:nvSpPr>
        <p:spPr>
          <a:xfrm>
            <a:off x="548640" y="4114800"/>
            <a:ext cx="1097280" cy="0"/>
          </a:xfrm>
          <a:prstGeom prst="line">
            <a:avLst/>
          </a:prstGeom>
          <a:noFill/>
          <a:ln w="38100">
            <a:solidFill>
              <a:srgbClr val="E867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548639" y="4297680"/>
            <a:ext cx="10115241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Philippians 1:27b   |   Nehemiah 4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CEF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b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13716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200" dirty="0">
                <a:solidFill>
                  <a:srgbClr val="E867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VERSE</a:t>
            </a:r>
            <a:endParaRPr lang="en-US" sz="1300" dirty="0"/>
          </a:p>
        </p:txBody>
      </p:sp>
      <p:sp>
        <p:nvSpPr>
          <p:cNvPr id="4" name="Text 1"/>
          <p:cNvSpPr/>
          <p:nvPr/>
        </p:nvSpPr>
        <p:spPr>
          <a:xfrm>
            <a:off x="548640" y="1874520"/>
            <a:ext cx="8891922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3000" i="1" dirty="0">
                <a:solidFill>
                  <a:srgbClr val="2B2B2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“Whatever happens, conduct yourselves in a manner worthy of the gospel of Christ… </a:t>
            </a:r>
            <a:r>
              <a:rPr lang="en-US" sz="3000" b="1" i="1" dirty="0">
                <a:solidFill>
                  <a:srgbClr val="1B35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stand firm in the one Spirit, striving together as one for the faith of the gospel.”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548640" y="43434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E867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Philippians 1:27b (NIV)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1143000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CEF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b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851" y="0"/>
            <a:ext cx="12191695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118872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200" dirty="0">
                <a:solidFill>
                  <a:srgbClr val="E867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BIBLICAL STORY · NEHEMIAH 4:6, 15–17</a:t>
            </a:r>
            <a:endParaRPr lang="en-US" sz="1300" dirty="0"/>
          </a:p>
        </p:txBody>
      </p:sp>
      <p:sp>
        <p:nvSpPr>
          <p:cNvPr id="4" name="Text 1"/>
          <p:cNvSpPr/>
          <p:nvPr/>
        </p:nvSpPr>
        <p:spPr>
          <a:xfrm>
            <a:off x="548639" y="1444752"/>
            <a:ext cx="8223571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35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People Had a Mind to Work</a:t>
            </a:r>
            <a:endParaRPr lang="en-US" sz="3200" dirty="0"/>
          </a:p>
        </p:txBody>
      </p:sp>
      <p:sp>
        <p:nvSpPr>
          <p:cNvPr id="5" name="Shape 2"/>
          <p:cNvSpPr/>
          <p:nvPr/>
        </p:nvSpPr>
        <p:spPr>
          <a:xfrm>
            <a:off x="548640" y="2377440"/>
            <a:ext cx="146304" cy="146304"/>
          </a:xfrm>
          <a:prstGeom prst="ellipse">
            <a:avLst/>
          </a:prstGeom>
          <a:solidFill>
            <a:srgbClr val="E867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868680" y="2258568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Ruins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4947645" y="2238551"/>
            <a:ext cx="5440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Jerusalem's walls had lain broken for over a century — a symbol of shame and vulnerability.</a:t>
            </a:r>
            <a:endParaRPr lang="en-US" dirty="0"/>
          </a:p>
        </p:txBody>
      </p:sp>
      <p:sp>
        <p:nvSpPr>
          <p:cNvPr id="8" name="Shape 5"/>
          <p:cNvSpPr/>
          <p:nvPr/>
        </p:nvSpPr>
        <p:spPr>
          <a:xfrm>
            <a:off x="548640" y="3291840"/>
            <a:ext cx="146304" cy="146304"/>
          </a:xfrm>
          <a:prstGeom prst="ellipse">
            <a:avLst/>
          </a:prstGeom>
          <a:solidFill>
            <a:srgbClr val="E867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868680" y="3172968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</a:t>
            </a:r>
            <a:endParaRPr lang="en-US" sz="3200" dirty="0"/>
          </a:p>
        </p:txBody>
      </p:sp>
      <p:sp>
        <p:nvSpPr>
          <p:cNvPr id="10" name="Text 7"/>
          <p:cNvSpPr/>
          <p:nvPr/>
        </p:nvSpPr>
        <p:spPr>
          <a:xfrm>
            <a:off x="4736491" y="3150108"/>
            <a:ext cx="5440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Nehemiah wept, prayed, then moved: “Let us rise up and build.”</a:t>
            </a:r>
            <a:endParaRPr lang="en-US" dirty="0"/>
          </a:p>
        </p:txBody>
      </p:sp>
      <p:sp>
        <p:nvSpPr>
          <p:cNvPr id="11" name="Shape 8"/>
          <p:cNvSpPr/>
          <p:nvPr/>
        </p:nvSpPr>
        <p:spPr>
          <a:xfrm>
            <a:off x="548640" y="4206240"/>
            <a:ext cx="146304" cy="146304"/>
          </a:xfrm>
          <a:prstGeom prst="ellipse">
            <a:avLst/>
          </a:prstGeom>
          <a:solidFill>
            <a:srgbClr val="E867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868680" y="4053758"/>
            <a:ext cx="257885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Burden</a:t>
            </a:r>
            <a:endParaRPr lang="en-US" sz="2800" dirty="0"/>
          </a:p>
        </p:txBody>
      </p:sp>
      <p:sp>
        <p:nvSpPr>
          <p:cNvPr id="13" name="Text 10"/>
          <p:cNvSpPr/>
          <p:nvPr/>
        </p:nvSpPr>
        <p:spPr>
          <a:xfrm>
            <a:off x="4947645" y="4105533"/>
            <a:ext cx="5440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Priests, merchants, goldsmiths, families — each took the section of wall nearest their own home.</a:t>
            </a:r>
            <a:endParaRPr lang="en-US" dirty="0"/>
          </a:p>
        </p:txBody>
      </p:sp>
      <p:sp>
        <p:nvSpPr>
          <p:cNvPr id="14" name="Shape 11"/>
          <p:cNvSpPr/>
          <p:nvPr/>
        </p:nvSpPr>
        <p:spPr>
          <a:xfrm>
            <a:off x="548640" y="5120640"/>
            <a:ext cx="146304" cy="146304"/>
          </a:xfrm>
          <a:prstGeom prst="ellipse">
            <a:avLst/>
          </a:prstGeom>
          <a:solidFill>
            <a:srgbClr val="E8671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868679" y="5001768"/>
            <a:ext cx="32337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and Watch</a:t>
            </a:r>
            <a:endParaRPr lang="en-US" sz="3200" dirty="0"/>
          </a:p>
        </p:txBody>
      </p:sp>
      <p:sp>
        <p:nvSpPr>
          <p:cNvPr id="16" name="Text 13"/>
          <p:cNvSpPr/>
          <p:nvPr/>
        </p:nvSpPr>
        <p:spPr>
          <a:xfrm>
            <a:off x="4736491" y="4928616"/>
            <a:ext cx="5440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Half labored on construction; half held spears and shields. One hand worked, the other held a weapon.</a:t>
            </a:r>
            <a:endParaRPr lang="en-US" dirty="0"/>
          </a:p>
        </p:txBody>
      </p:sp>
      <p:sp>
        <p:nvSpPr>
          <p:cNvPr id="17" name="Text 14"/>
          <p:cNvSpPr/>
          <p:nvPr/>
        </p:nvSpPr>
        <p:spPr>
          <a:xfrm>
            <a:off x="548640" y="6080760"/>
            <a:ext cx="94479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5C8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“So we built the wall… for the people had a mind to work.” — Nehemiah 4:6</a:t>
            </a:r>
            <a:endParaRPr lang="en-US" sz="2400" dirty="0"/>
          </a:p>
        </p:txBody>
      </p:sp>
      <p:sp>
        <p:nvSpPr>
          <p:cNvPr id="19" name="Text 16"/>
          <p:cNvSpPr/>
          <p:nvPr/>
        </p:nvSpPr>
        <p:spPr>
          <a:xfrm>
            <a:off x="1143000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CEF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b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463040"/>
            <a:ext cx="4572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1B35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Pray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548640" y="2377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rgbClr val="5C8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Foundation of Everything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301504" y="4023361"/>
            <a:ext cx="9670399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3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Nehemiah picked up a single stone, he prayed. Prayer was not a warm-up to the work — it was the first work. Every church, every church planter, every community transformed by the gospel begins with someone on their knees.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143000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CEF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b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" y="-31263"/>
            <a:ext cx="12191695" cy="68580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48640" y="2062343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rgbClr val="5C8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Work of Faithful Stewardship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388001" y="2193572"/>
            <a:ext cx="9423263" cy="30135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Nehemiah's workers gave everything they had — time, skill, safety. The Golden Offering is how Tennessee Baptists pool their resources to do church planting, evangelism, disaster relief, and ministry to the vulnerable.</a:t>
            </a:r>
            <a:endParaRPr lang="en-US" sz="3200" dirty="0"/>
          </a:p>
        </p:txBody>
      </p:sp>
      <p:sp>
        <p:nvSpPr>
          <p:cNvPr id="14" name="Text 11"/>
          <p:cNvSpPr/>
          <p:nvPr/>
        </p:nvSpPr>
        <p:spPr>
          <a:xfrm>
            <a:off x="1143000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CEF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b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1463040"/>
            <a:ext cx="4572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1B35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Go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548640" y="23774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i="1" dirty="0">
                <a:solidFill>
                  <a:srgbClr val="5C8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Call to Personal Engagement</a:t>
            </a:r>
            <a:endParaRPr lang="en-US" sz="3200" dirty="0"/>
          </a:p>
        </p:txBody>
      </p:sp>
      <p:sp>
        <p:nvSpPr>
          <p:cNvPr id="6" name="Text 3"/>
          <p:cNvSpPr/>
          <p:nvPr/>
        </p:nvSpPr>
        <p:spPr>
          <a:xfrm>
            <a:off x="548640" y="3657600"/>
            <a:ext cx="9583901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5000"/>
              </a:lnSpc>
              <a:buNone/>
            </a:pPr>
            <a:r>
              <a:rPr lang="en-US" sz="32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Nehemiah left the palace, left his comfort, and went. Each worker built the section nearest their own home — personal, local, present. “Side by side” means shoulder pressed to shoulder. You cannot do that from a safe distance.</a:t>
            </a:r>
            <a:endParaRPr lang="en-US" sz="3200" dirty="0"/>
          </a:p>
        </p:txBody>
      </p:sp>
      <p:sp>
        <p:nvSpPr>
          <p:cNvPr id="11" name="Text 8"/>
          <p:cNvSpPr/>
          <p:nvPr/>
        </p:nvSpPr>
        <p:spPr>
          <a:xfrm>
            <a:off x="1143000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CEF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b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128016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kern="0" spc="200" dirty="0">
                <a:solidFill>
                  <a:srgbClr val="E867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300" dirty="0"/>
          </a:p>
        </p:txBody>
      </p:sp>
      <p:sp>
        <p:nvSpPr>
          <p:cNvPr id="4" name="Text 1"/>
          <p:cNvSpPr/>
          <p:nvPr/>
        </p:nvSpPr>
        <p:spPr>
          <a:xfrm>
            <a:off x="548640" y="160020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1B35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Wall Is Not Finished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289147" y="3534156"/>
            <a:ext cx="10263523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40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Jerusalem's wall was finished in fifty-two days — “this work had been accomplished with the help of our God” (Nehemiah 6:16). Here in Tennessee, the wall is not finished.</a:t>
            </a:r>
            <a:endParaRPr lang="en-US" sz="4000" dirty="0"/>
          </a:p>
        </p:txBody>
      </p:sp>
      <p:sp>
        <p:nvSpPr>
          <p:cNvPr id="16" name="Text 13"/>
          <p:cNvSpPr/>
          <p:nvPr/>
        </p:nvSpPr>
        <p:spPr>
          <a:xfrm>
            <a:off x="1143000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1B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CEFD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b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48640" y="1828800"/>
            <a:ext cx="7772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1B355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Pray. Give. Go.</a:t>
            </a:r>
            <a:endParaRPr lang="en-US" sz="4800" dirty="0"/>
          </a:p>
        </p:txBody>
      </p:sp>
      <p:sp>
        <p:nvSpPr>
          <p:cNvPr id="5" name="Text 2"/>
          <p:cNvSpPr/>
          <p:nvPr/>
        </p:nvSpPr>
        <p:spPr>
          <a:xfrm>
            <a:off x="2209647" y="3429000"/>
            <a:ext cx="7772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4000" i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“Stand firm in one spirit, with one mind striving side by side for the faith of the gospel.”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409</Words>
  <Application>Microsoft Macintosh PowerPoint</Application>
  <PresentationFormat>Widescreen</PresentationFormat>
  <Paragraphs>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Matt Tullos</cp:lastModifiedBy>
  <cp:revision>2</cp:revision>
  <dcterms:created xsi:type="dcterms:W3CDTF">2026-07-10T22:22:27Z</dcterms:created>
  <dcterms:modified xsi:type="dcterms:W3CDTF">2026-07-10T22:36:32Z</dcterms:modified>
</cp:coreProperties>
</file>